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797675" cy="992663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polonija Oblak Flander" initials="AO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9DBA"/>
    <a:srgbClr val="549CB8"/>
    <a:srgbClr val="549C54"/>
    <a:srgbClr val="2680D6"/>
    <a:srgbClr val="2340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68" autoAdjust="0"/>
  </p:normalViewPr>
  <p:slideViewPr>
    <p:cSldViewPr>
      <p:cViewPr varScale="1">
        <p:scale>
          <a:sx n="121" d="100"/>
          <a:sy n="121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714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8AE175-9C41-4F44-86BC-4DE660480074}" type="datetimeFigureOut">
              <a:rPr lang="sl-SI"/>
              <a:pPr>
                <a:defRPr/>
              </a:pPr>
              <a:t>7.11.2017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B9C4B04-DCC8-47EF-B069-2788FECCDD3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91803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5600CD-363D-44E3-93EE-5E3FBF18B759}" type="datetimeFigureOut">
              <a:rPr lang="sl-SI"/>
              <a:pPr>
                <a:defRPr/>
              </a:pPr>
              <a:t>7.11.2017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l-S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086AED-17DC-4EA1-AFF7-4AE4FE5B9F8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8583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71BB8F-37B6-4D69-A3B2-418BFCBD92BF}" type="slidenum">
              <a:rPr lang="sl-SI" altLang="sl-SI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sl-SI" altLang="sl-SI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28675" y="117475"/>
            <a:ext cx="4960938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6469" y="3868922"/>
            <a:ext cx="6524226" cy="5628326"/>
          </a:xfrm>
        </p:spPr>
        <p:txBody>
          <a:bodyPr/>
          <a:lstStyle/>
          <a:p>
            <a:endParaRPr lang="sl-SI" baseline="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86AED-17DC-4EA1-AFF7-4AE4FE5B9F86}" type="slidenum">
              <a:rPr lang="sl-SI" smtClean="0"/>
              <a:pPr>
                <a:defRPr/>
              </a:pPr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84010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baseline="0" dirty="0" smtClean="0"/>
          </a:p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86AED-17DC-4EA1-AFF7-4AE4FE5B9F86}" type="slidenum">
              <a:rPr lang="sl-SI" smtClean="0"/>
              <a:pPr>
                <a:defRPr/>
              </a:pPr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40482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b="0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2A4BB-4213-4615-B3B2-005686CBF3F4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87694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138113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6469" y="3667175"/>
            <a:ext cx="6539320" cy="5550154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86AED-17DC-4EA1-AFF7-4AE4FE5B9F86}" type="slidenum">
              <a:rPr lang="sl-SI" smtClean="0"/>
              <a:pPr>
                <a:defRPr/>
              </a:pPr>
              <a:t>5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82520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01104" y="4494292"/>
            <a:ext cx="5716803" cy="4687848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86AED-17DC-4EA1-AFF7-4AE4FE5B9F86}" type="slidenum">
              <a:rPr lang="sl-SI" smtClean="0"/>
              <a:pPr>
                <a:defRPr/>
              </a:pPr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90791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86AED-17DC-4EA1-AFF7-4AE4FE5B9F86}" type="slidenum">
              <a:rPr lang="sl-SI" smtClean="0"/>
              <a:pPr>
                <a:defRPr/>
              </a:pPr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85735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sl-SI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86AED-17DC-4EA1-AFF7-4AE4FE5B9F86}" type="slidenum">
              <a:rPr lang="sl-SI" smtClean="0"/>
              <a:pPr>
                <a:defRPr/>
              </a:pPr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46910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86AED-17DC-4EA1-AFF7-4AE4FE5B9F86}" type="slidenum">
              <a:rPr lang="sl-SI" smtClean="0"/>
              <a:pPr>
                <a:defRPr/>
              </a:pPr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09720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55838"/>
            <a:ext cx="9144000" cy="460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19088"/>
            <a:ext cx="18002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800" y="1052737"/>
            <a:ext cx="6882399" cy="2304255"/>
          </a:xfr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5082" y="5445224"/>
            <a:ext cx="2850774" cy="105308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9137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76375" y="6376988"/>
            <a:ext cx="6119813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56550" y="6356350"/>
            <a:ext cx="730250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fld id="{25B432EB-DDA7-4A8C-BB68-77CFA6B9D99A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1520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4334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4334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76375" y="6376988"/>
            <a:ext cx="6119813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56550" y="6356350"/>
            <a:ext cx="730250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fld id="{A3A54254-30E5-4A03-8051-760F675DBF2C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6480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68313" y="2060575"/>
            <a:ext cx="8207375" cy="4105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1476375" y="6376988"/>
            <a:ext cx="6119813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7956550" y="6356350"/>
            <a:ext cx="730250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fld id="{45A91E30-053D-473F-8979-9BD64C14D0EA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2308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76375" y="6376988"/>
            <a:ext cx="6119813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56550" y="6356350"/>
            <a:ext cx="730250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fld id="{1DA31426-CB2E-4C7F-8FFF-C23561599A7C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2424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930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930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76375" y="6376988"/>
            <a:ext cx="6119813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56550" y="6356350"/>
            <a:ext cx="730250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fld id="{9851896B-8107-4A8B-9341-D3645CBA2F09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64017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76375" y="6376988"/>
            <a:ext cx="6119813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56550" y="6356350"/>
            <a:ext cx="730250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fld id="{64BA2807-6C84-4580-9BCD-A38CABCCC5BA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3762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76375" y="6376988"/>
            <a:ext cx="6119813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56550" y="6356350"/>
            <a:ext cx="730250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fld id="{00D06281-1A50-4369-95E9-BCF27D17C0F1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4364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76375" y="6376988"/>
            <a:ext cx="6119813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56550" y="6356350"/>
            <a:ext cx="730250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fld id="{A929E992-148B-499A-B6E8-283B7F75A0F6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4988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11521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76375" y="6376988"/>
            <a:ext cx="6119813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56550" y="6356350"/>
            <a:ext cx="730250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fld id="{4D3DE561-F6EC-488D-B131-9A484159F41D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86680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92695"/>
            <a:ext cx="5486400" cy="403487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76375" y="6376988"/>
            <a:ext cx="6119813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56550" y="6356350"/>
            <a:ext cx="730250" cy="36512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fld id="{DB5A36F8-F10B-4377-97C6-FB465DA86AF5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5873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title style</a:t>
            </a:r>
            <a:endParaRPr lang="sl-SI" altLang="sl-SI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60575"/>
            <a:ext cx="8229600" cy="402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text styles</a:t>
            </a:r>
          </a:p>
          <a:p>
            <a:pPr lvl="1"/>
            <a:r>
              <a:rPr lang="en-US" altLang="sl-SI" smtClean="0"/>
              <a:t>Second level</a:t>
            </a:r>
          </a:p>
          <a:p>
            <a:pPr lvl="2"/>
            <a:r>
              <a:rPr lang="en-US" altLang="sl-SI" smtClean="0"/>
              <a:t>Third level</a:t>
            </a:r>
          </a:p>
          <a:p>
            <a:pPr lvl="3"/>
            <a:r>
              <a:rPr lang="en-US" altLang="sl-SI" smtClean="0"/>
              <a:t>Fourth level</a:t>
            </a:r>
          </a:p>
          <a:p>
            <a:pPr lvl="4"/>
            <a:r>
              <a:rPr lang="en-US" altLang="sl-SI" smtClean="0"/>
              <a:t>Fifth level</a:t>
            </a:r>
            <a:endParaRPr lang="sl-SI" altLang="sl-SI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869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DFEE62-AA06-4D1D-8E4F-0C20E1DDFB1B}" type="datetime1">
              <a:rPr lang="sl-SI"/>
              <a:pPr>
                <a:defRPr/>
              </a:pPr>
              <a:t>7.11.2017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250" y="6356350"/>
            <a:ext cx="5905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113" y="6356350"/>
            <a:ext cx="8016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DEFCC0-2BCF-444B-8EC0-1A8EA264C9C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pic>
        <p:nvPicPr>
          <p:cNvPr id="1031" name="Picture 1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3713" y="384175"/>
            <a:ext cx="6127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319088"/>
            <a:ext cx="1649412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529DBA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529DBA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529DBA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529DBA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529DBA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tat.si/" TargetMode="External"/><Relationship Id="rId5" Type="http://schemas.openxmlformats.org/officeDocument/2006/relationships/hyperlink" Target="mailto:turizem.surs@gov.si" TargetMode="Externa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jpes.si/Doc/AJPES/Publikacije/Zgibanka-eTurizem.pdf" TargetMode="External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urizem.surs@gov.si" TargetMode="External"/><Relationship Id="rId5" Type="http://schemas.openxmlformats.org/officeDocument/2006/relationships/hyperlink" Target="http://www.stat.si/StatWeb/File/DocSysFile/9637/e_turizem.pdf" TargetMode="External"/><Relationship Id="rId4" Type="http://schemas.openxmlformats.org/officeDocument/2006/relationships/hyperlink" Target="https://www.policija.si/images/stories/Publikacije/PDF/Prijava_gosta_zlozenka_2017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827584" y="3645024"/>
            <a:ext cx="7488832" cy="1052513"/>
          </a:xfrm>
        </p:spPr>
        <p:txBody>
          <a:bodyPr/>
          <a:lstStyle/>
          <a:p>
            <a:pPr algn="ctr"/>
            <a:r>
              <a:rPr lang="sl-SI" sz="32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sl-SI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omen </a:t>
            </a:r>
            <a:r>
              <a:rPr lang="sl-SI" sz="3200" b="1" dirty="0">
                <a:latin typeface="Arial" panose="020B0604020202020204" pitchFamily="34" charset="0"/>
                <a:cs typeface="Arial" panose="020B0604020202020204" pitchFamily="34" charset="0"/>
              </a:rPr>
              <a:t>vaših podatkov in nov sistem poročanja </a:t>
            </a:r>
            <a:r>
              <a:rPr lang="sl-SI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eTurizem</a:t>
            </a:r>
            <a:r>
              <a:rPr lang="sl-SI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sl-SI" altLang="sl-SI" sz="3200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071" y="0"/>
            <a:ext cx="4706273" cy="3394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16832"/>
            <a:ext cx="2037978" cy="1654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771800" y="2621778"/>
            <a:ext cx="1234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/>
              <a:t>  </a:t>
            </a:r>
            <a:r>
              <a:rPr lang="sl-S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RNO</a:t>
            </a:r>
            <a:endParaRPr lang="sl-S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4572000" y="5301208"/>
            <a:ext cx="4562987" cy="155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sl-S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ag. Apolonija Oblak Flander</a:t>
            </a:r>
          </a:p>
          <a:p>
            <a:r>
              <a:rPr lang="sl-S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Marko Vovko</a:t>
            </a:r>
          </a:p>
          <a:p>
            <a:r>
              <a:rPr lang="sl-S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Matija Prijatelj</a:t>
            </a:r>
          </a:p>
          <a:p>
            <a:pPr algn="r"/>
            <a:r>
              <a:rPr lang="sl-SI" altLang="sl-SI" sz="1400" dirty="0" err="1" smtClean="0">
                <a:hlinkClick r:id="rId5"/>
              </a:rPr>
              <a:t>turizem.surs@gov.si</a:t>
            </a:r>
            <a:endParaRPr lang="sl-SI" altLang="sl-SI" sz="1400" dirty="0" smtClean="0"/>
          </a:p>
          <a:p>
            <a:pPr algn="r"/>
            <a:r>
              <a:rPr lang="sl-SI" altLang="sl-SI" sz="1400" dirty="0" err="1" smtClean="0">
                <a:hlinkClick r:id="rId6"/>
              </a:rPr>
              <a:t>www.stat.si</a:t>
            </a:r>
            <a:endParaRPr lang="sl-SI" altLang="sl-SI" sz="1400" dirty="0" smtClean="0"/>
          </a:p>
          <a:p>
            <a:pPr algn="r"/>
            <a:r>
              <a:rPr lang="sl-SI" altLang="sl-SI" sz="1400" dirty="0" smtClean="0"/>
              <a:t>@</a:t>
            </a:r>
            <a:r>
              <a:rPr lang="sl-SI" altLang="sl-SI" sz="1400" dirty="0" err="1" smtClean="0"/>
              <a:t>StatSlovenija</a:t>
            </a:r>
            <a:endParaRPr lang="sl-SI" altLang="sl-SI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 smtClean="0">
                <a:latin typeface="Arial" panose="020B0604020202020204" pitchFamily="34" charset="0"/>
                <a:cs typeface="Arial" panose="020B0604020202020204" pitchFamily="34" charset="0"/>
              </a:rPr>
              <a:t>Vaši podatki so za državo izjemnega </a:t>
            </a:r>
            <a:r>
              <a:rPr lang="sl-SI" b="1" dirty="0">
                <a:latin typeface="Arial" panose="020B0604020202020204" pitchFamily="34" charset="0"/>
                <a:cs typeface="Arial" panose="020B0604020202020204" pitchFamily="34" charset="0"/>
              </a:rPr>
              <a:t>pomena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88840"/>
            <a:ext cx="8229600" cy="453650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Zakaj SURS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potrebuje</a:t>
            </a:r>
            <a:r>
              <a:rPr lang="sl-SI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vaše podatke:</a:t>
            </a:r>
          </a:p>
          <a:p>
            <a:pPr marL="0" indent="0">
              <a:buNone/>
            </a:pPr>
            <a:endParaRPr lang="sl-SI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Podatki, ki jih mesečno ali letno zbiramo od vas so najpomembnejši podatki o turizmu v Sloveniji in so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temeljni pokazatelj obsega turističnega prometa (števila prihodov in prenočitev gostov ter njihovih osnovnih značilnosti).</a:t>
            </a:r>
          </a:p>
          <a:p>
            <a:endParaRPr lang="sl-SI" sz="18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rikazujejo </a:t>
            </a:r>
            <a:r>
              <a:rPr lang="sl-SI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stanje</a:t>
            </a:r>
            <a:r>
              <a:rPr lang="sl-SI" sz="18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razvoj turizma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kot pomembne gospodarske panoge v Sloveniji. </a:t>
            </a:r>
          </a:p>
          <a:p>
            <a:endParaRPr lang="sl-S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Nujno potrebni za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pripravo politik</a:t>
            </a: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strategij</a:t>
            </a:r>
            <a:r>
              <a:rPr lang="sl-SI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o prihodnjem razvoju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turizma in za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merjenje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njihove uspešnosti. </a:t>
            </a:r>
          </a:p>
          <a:p>
            <a:endParaRPr lang="sl-S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primerjavo občin, regij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med seboj in za </a:t>
            </a:r>
            <a:r>
              <a:rPr lang="sl-SI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primerjavo z drugimi državami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(znotraj EU in širše).</a:t>
            </a: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l-S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00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>
                <a:latin typeface="Arial" panose="020B0604020202020204" pitchFamily="34" charset="0"/>
                <a:cs typeface="Arial" panose="020B0604020202020204" pitchFamily="34" charset="0"/>
              </a:rPr>
              <a:t>Sporočanje statističnih podatkov </a:t>
            </a:r>
            <a:r>
              <a:rPr lang="sl-SI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sl-SI" b="1" dirty="0">
                <a:latin typeface="Arial" panose="020B0604020202020204" pitchFamily="34" charset="0"/>
                <a:cs typeface="Arial" panose="020B0604020202020204" pitchFamily="34" charset="0"/>
              </a:rPr>
              <a:t>trenutno stanje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844824"/>
            <a:ext cx="8229600" cy="46085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Sporočanje zdaj:</a:t>
            </a:r>
          </a:p>
          <a:p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Obrati z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več kot 10 stalnimi ležišči</a:t>
            </a:r>
            <a:r>
              <a:rPr lang="sl-SI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‒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mesečno izpolnjevanje in posredovanje vprašalnika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TU/M</a:t>
            </a:r>
            <a:r>
              <a:rPr lang="sl-SI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SURS-u</a:t>
            </a:r>
          </a:p>
          <a:p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Obrati z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manj kot 10 stalnimi ležišči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letno izpolnjevanje in posredovanje vprašalnika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TU/L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SURS-u</a:t>
            </a:r>
            <a:endParaRPr lang="sl-SI" sz="1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l-SI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l-SI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l-SI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Pravna podlaga:</a:t>
            </a:r>
          </a:p>
          <a:p>
            <a:pPr>
              <a:buClr>
                <a:schemeClr val="tx1"/>
              </a:buClr>
            </a:pPr>
            <a:r>
              <a:rPr lang="sl-SI" sz="1800" dirty="0">
                <a:solidFill>
                  <a:srgbClr val="0070C0"/>
                </a:solidFill>
              </a:rPr>
              <a:t>Zakon o državni statistiki </a:t>
            </a:r>
            <a:r>
              <a:rPr lang="sl-SI" sz="1800" dirty="0"/>
              <a:t>(Uradni list RS, št. 45/1995 in št. 9/2001)</a:t>
            </a:r>
          </a:p>
          <a:p>
            <a:pPr>
              <a:buClr>
                <a:schemeClr val="tx1"/>
              </a:buClr>
            </a:pPr>
            <a:r>
              <a:rPr lang="sl-SI" sz="1800" dirty="0" smtClean="0">
                <a:effectLst/>
                <a:latin typeface="Arial"/>
              </a:rPr>
              <a:t>za leto izvedbe veljaven </a:t>
            </a:r>
            <a:r>
              <a:rPr lang="sl-SI" sz="1800" dirty="0" smtClean="0">
                <a:solidFill>
                  <a:srgbClr val="0070C0"/>
                </a:solidFill>
                <a:effectLst/>
                <a:latin typeface="Arial"/>
              </a:rPr>
              <a:t>Letni program statističnih raziskovanj</a:t>
            </a:r>
            <a:r>
              <a:rPr lang="sl-SI" sz="1800" dirty="0" smtClean="0">
                <a:effectLst/>
                <a:latin typeface="Arial"/>
              </a:rPr>
              <a:t>,</a:t>
            </a:r>
          </a:p>
          <a:p>
            <a:pPr>
              <a:buClr>
                <a:schemeClr val="tx1"/>
              </a:buClr>
            </a:pPr>
            <a:r>
              <a:rPr lang="sl-SI" sz="1800" dirty="0" smtClean="0">
                <a:effectLst/>
                <a:latin typeface="Arial"/>
              </a:rPr>
              <a:t>Uredba (EU) </a:t>
            </a:r>
            <a:r>
              <a:rPr lang="sl-SI" sz="1800" dirty="0" smtClean="0">
                <a:solidFill>
                  <a:srgbClr val="0070C0"/>
                </a:solidFill>
                <a:effectLst/>
                <a:latin typeface="Arial"/>
              </a:rPr>
              <a:t>Evropskega parlamenta in Sveta o evropski statistiki turizma</a:t>
            </a:r>
            <a:r>
              <a:rPr lang="sl-SI" sz="1800" dirty="0" smtClean="0">
                <a:effectLst/>
                <a:latin typeface="Arial"/>
              </a:rPr>
              <a:t>, št. 692/2011.</a:t>
            </a:r>
          </a:p>
          <a:p>
            <a:endParaRPr lang="sl-SI" sz="1800" dirty="0" smtClean="0">
              <a:effectLst/>
              <a:latin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213" y="3429000"/>
            <a:ext cx="2168954" cy="12729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411434"/>
            <a:ext cx="1891204" cy="1272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10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59" y="620688"/>
            <a:ext cx="5976665" cy="1368152"/>
          </a:xfrm>
        </p:spPr>
        <p:txBody>
          <a:bodyPr>
            <a:normAutofit/>
          </a:bodyPr>
          <a:lstStyle/>
          <a:p>
            <a:r>
              <a:rPr lang="sl-SI" b="1" dirty="0">
                <a:latin typeface="Arial" panose="020B0604020202020204" pitchFamily="34" charset="0"/>
                <a:cs typeface="Arial" panose="020B0604020202020204" pitchFamily="34" charset="0"/>
              </a:rPr>
              <a:t>Sporočanje podatkov po vzpostavitvi sistema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4310" y="2077858"/>
            <a:ext cx="8496945" cy="21602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 registraciji v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RNO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prijavi v </a:t>
            </a:r>
            <a:r>
              <a:rPr lang="sl-SI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eTurizem</a:t>
            </a:r>
            <a:r>
              <a:rPr lang="sl-SI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boste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vsi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gostitelji:</a:t>
            </a:r>
          </a:p>
          <a:p>
            <a:pPr marL="0" indent="0" algn="ctr">
              <a:buNone/>
            </a:pPr>
            <a:endParaRPr lang="sl-SI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 3" panose="05040102010807070707" pitchFamily="18" charset="2"/>
              <a:buChar char="a"/>
            </a:pP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dnevno</a:t>
            </a:r>
            <a:r>
              <a:rPr lang="sl-SI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sporočali podatke o </a:t>
            </a:r>
            <a:r>
              <a:rPr lang="sl-SI" sz="2000" b="1" dirty="0">
                <a:latin typeface="Arial" panose="020B0604020202020204" pitchFamily="34" charset="0"/>
                <a:cs typeface="Arial" panose="020B0604020202020204" pitchFamily="34" charset="0"/>
              </a:rPr>
              <a:t>gostih, ki vas bodo 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obiskali in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 3" panose="05040102010807070707" pitchFamily="18" charset="2"/>
              <a:buChar char="a"/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mesečno</a:t>
            </a:r>
            <a:r>
              <a:rPr lang="sl-SI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sporočali podatke o vašem nastanitvenem obratu,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sicer </a:t>
            </a:r>
            <a:r>
              <a:rPr lang="sl-SI" sz="2000" b="1" dirty="0">
                <a:latin typeface="Arial" panose="020B0604020202020204" pitchFamily="34" charset="0"/>
                <a:cs typeface="Arial" panose="020B0604020202020204" pitchFamily="34" charset="0"/>
              </a:rPr>
              <a:t>neposredno v sistem </a:t>
            </a:r>
            <a:r>
              <a:rPr lang="sl-SI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eTurizem</a:t>
            </a:r>
            <a:r>
              <a:rPr lang="sl-SI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sl-SI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 3" panose="05040102010807070707" pitchFamily="18" charset="2"/>
              <a:buChar char="a"/>
            </a:pPr>
            <a:endParaRPr lang="sl-SI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20688"/>
            <a:ext cx="2020447" cy="1457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067006"/>
            <a:ext cx="3641698" cy="269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934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151"/>
            <a:ext cx="8229600" cy="720626"/>
          </a:xfrm>
        </p:spPr>
        <p:txBody>
          <a:bodyPr>
            <a:normAutofit/>
          </a:bodyPr>
          <a:lstStyle/>
          <a:p>
            <a:r>
              <a:rPr lang="sl-SI" b="1" dirty="0">
                <a:latin typeface="Arial" panose="020B0604020202020204" pitchFamily="34" charset="0"/>
                <a:cs typeface="Arial" panose="020B0604020202020204" pitchFamily="34" charset="0"/>
              </a:rPr>
              <a:t>Prehodno o</a:t>
            </a:r>
            <a:r>
              <a:rPr lang="sl-SI" b="1" dirty="0" smtClean="0">
                <a:latin typeface="Arial" panose="020B0604020202020204" pitchFamily="34" charset="0"/>
                <a:cs typeface="Arial" panose="020B0604020202020204" pitchFamily="34" charset="0"/>
              </a:rPr>
              <a:t>bdobje</a:t>
            </a:r>
            <a:endParaRPr lang="sl-SI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628800"/>
            <a:ext cx="8640960" cy="266429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Prehodno obdobje bo od 1. 12. 2017 do 28. 2. 2018 in je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namenjeno vašemu prijavljanju v RNO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Prehodno obdobje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velja 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 gostitelje, ki bodo dejavnost pričeli opravljati po 1. 12. 2017.</a:t>
            </a:r>
          </a:p>
          <a:p>
            <a:pPr marL="0" indent="0">
              <a:buNone/>
            </a:pPr>
            <a:endParaRPr lang="sl-S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Prosimo vas, da do sporočanja podatkov v sistem </a:t>
            </a:r>
            <a:r>
              <a:rPr lang="sl-SI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eTurizem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podatke še vedno sporočate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kot do sedaj preko elektronskih ali papirnatih vprašalnikov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TU/M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l-S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133982"/>
            <a:ext cx="6493001" cy="2618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652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151"/>
            <a:ext cx="8229600" cy="720625"/>
          </a:xfrm>
        </p:spPr>
        <p:txBody>
          <a:bodyPr>
            <a:normAutofit/>
          </a:bodyPr>
          <a:lstStyle/>
          <a:p>
            <a:r>
              <a:rPr lang="sl-SI" b="1" dirty="0">
                <a:latin typeface="Arial" panose="020B0604020202020204" pitchFamily="34" charset="0"/>
                <a:cs typeface="Arial" panose="020B0604020202020204" pitchFamily="34" charset="0"/>
              </a:rPr>
              <a:t>Prehodno</a:t>
            </a:r>
            <a:r>
              <a:rPr lang="sl-SI" b="1" dirty="0" smtClean="0">
                <a:latin typeface="Arial" panose="020B0604020202020204" pitchFamily="34" charset="0"/>
                <a:cs typeface="Arial" panose="020B0604020202020204" pitchFamily="34" charset="0"/>
              </a:rPr>
              <a:t> obdobje</a:t>
            </a:r>
            <a:endParaRPr lang="sl-SI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325" y="1481161"/>
            <a:ext cx="8424936" cy="5760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  1: </a:t>
            </a:r>
            <a:r>
              <a:rPr lang="sl-SI" sz="1800" b="1" dirty="0">
                <a:latin typeface="Arial" panose="020B0604020202020204" pitchFamily="34" charset="0"/>
                <a:cs typeface="Arial" panose="020B0604020202020204" pitchFamily="34" charset="0"/>
              </a:rPr>
              <a:t>Gostitelj, 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 svojo dejavnost že registrirano v PRS-ju</a:t>
            </a:r>
            <a:endParaRPr lang="sl-SI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5536" y="2060847"/>
            <a:ext cx="8280920" cy="26851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Gostitelji, ki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že nudite nastanitev gostom </a:t>
            </a: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imate za prijavo vašega nastanitvenega obrata v RNO čas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1. 12. 2017 </a:t>
            </a: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sl-SI" sz="18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28. 2. 2018</a:t>
            </a: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l-SI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Preko aplikacije </a:t>
            </a:r>
            <a:r>
              <a:rPr lang="sl-SI" sz="1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eTurizem</a:t>
            </a: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podatke o gostih začnete sporočati </a:t>
            </a:r>
            <a:r>
              <a:rPr lang="sl-SI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prvim dnem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naslednjega meseca po prijavi v RNO</a:t>
            </a: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podatke o nastanitvenem obratu pa </a:t>
            </a:r>
            <a:r>
              <a:rPr lang="sl-SI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končanem mesecu, ko ste prvič poročali dnevne podatke o gostih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31209"/>
            <a:ext cx="796860" cy="117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081" y="5419137"/>
            <a:ext cx="270792" cy="223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03600" y="6007064"/>
            <a:ext cx="1941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b="1" dirty="0" smtClean="0"/>
              <a:t>Prijava v </a:t>
            </a:r>
            <a:r>
              <a:rPr lang="sl-SI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RNO</a:t>
            </a:r>
            <a:r>
              <a:rPr lang="sl-SI" b="1" dirty="0" smtClean="0"/>
              <a:t> </a:t>
            </a:r>
          </a:p>
          <a:p>
            <a:pPr algn="ctr"/>
            <a:r>
              <a:rPr lang="sl-SI" b="1" dirty="0" smtClean="0"/>
              <a:t>5. 1. 2018 </a:t>
            </a:r>
            <a:endParaRPr lang="sl-SI" b="1" dirty="0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678" y="5006864"/>
            <a:ext cx="1121726" cy="910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49173" y="5125509"/>
            <a:ext cx="850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  </a:t>
            </a:r>
            <a:r>
              <a:rPr lang="sl-SI" b="1" dirty="0" smtClean="0"/>
              <a:t>RNO</a:t>
            </a:r>
            <a:endParaRPr lang="sl-SI" b="1" dirty="0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083" y="5419137"/>
            <a:ext cx="270792" cy="223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824531" y="4651824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b="1" dirty="0" smtClean="0"/>
              <a:t>Poročanje o gostih  od 1. 2. 2018</a:t>
            </a:r>
            <a:endParaRPr lang="sl-SI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16016" y="5953265"/>
            <a:ext cx="2694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b="1" dirty="0" smtClean="0"/>
              <a:t>Poročanje o NO </a:t>
            </a:r>
          </a:p>
          <a:p>
            <a:pPr algn="ctr"/>
            <a:r>
              <a:rPr lang="sl-SI" sz="1400" b="1" dirty="0" smtClean="0"/>
              <a:t>od 1. 3. 2018 za februar 2018</a:t>
            </a:r>
            <a:endParaRPr lang="sl-SI" sz="1400" b="1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874388"/>
            <a:ext cx="796860" cy="117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030" y="5169469"/>
            <a:ext cx="1980220" cy="149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030" y="5829794"/>
            <a:ext cx="1980220" cy="149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941168"/>
            <a:ext cx="1834920" cy="1323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4427984" y="6470868"/>
            <a:ext cx="4650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l-SI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sl-SI" sz="1400" b="1" dirty="0" smtClean="0"/>
              <a:t>* </a:t>
            </a:r>
            <a:r>
              <a:rPr lang="sl-SI" sz="1400" b="1" dirty="0" smtClean="0">
                <a:solidFill>
                  <a:srgbClr val="C00000"/>
                </a:solidFill>
              </a:rPr>
              <a:t>Podatke SURS-u posredujete le še za januar 2018</a:t>
            </a:r>
            <a:endParaRPr lang="sl-SI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32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672" y="505438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sl-SI" b="1" dirty="0">
                <a:latin typeface="Arial" panose="020B0604020202020204" pitchFamily="34" charset="0"/>
                <a:cs typeface="Arial" panose="020B0604020202020204" pitchFamily="34" charset="0"/>
              </a:rPr>
              <a:t>Prehodno</a:t>
            </a:r>
            <a:r>
              <a:rPr lang="sl-SI" b="1" dirty="0" smtClean="0">
                <a:latin typeface="Arial" panose="020B0604020202020204" pitchFamily="34" charset="0"/>
                <a:cs typeface="Arial" panose="020B0604020202020204" pitchFamily="34" charset="0"/>
              </a:rPr>
              <a:t> obdobje</a:t>
            </a:r>
            <a:endParaRPr lang="sl-SI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5870" y="1659346"/>
            <a:ext cx="8136904" cy="254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Gostitelji, ki boste svojo dejavnost registrirali v PRS po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1. 12. 2017 </a:t>
            </a: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nimate prehodnega obdobja.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l-SI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 vpisu dejavnosti v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vpisu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RNO </a:t>
            </a: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takoj pričnete s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sporočanjem podatkov </a:t>
            </a: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prek aplikacije </a:t>
            </a:r>
            <a:r>
              <a:rPr lang="sl-SI" sz="1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eTurizem</a:t>
            </a: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sl-SI" sz="1800" b="1" dirty="0">
                <a:latin typeface="Arial" panose="020B0604020202020204" pitchFamily="34" charset="0"/>
                <a:cs typeface="Arial" panose="020B0604020202020204" pitchFamily="34" charset="0"/>
              </a:rPr>
              <a:t>- goste začnete </a:t>
            </a: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sporočati </a:t>
            </a:r>
            <a:r>
              <a:rPr lang="sl-SI" sz="1800" b="1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sl-SI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naslednjim </a:t>
            </a:r>
            <a:r>
              <a:rPr lang="sl-SI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dnem </a:t>
            </a:r>
            <a:r>
              <a:rPr lang="sl-SI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prijavi v RNO</a:t>
            </a:r>
            <a:r>
              <a:rPr lang="sl-SI" sz="18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sl-SI" sz="1800" b="1" dirty="0">
                <a:latin typeface="Arial" panose="020B0604020202020204" pitchFamily="34" charset="0"/>
                <a:cs typeface="Arial" panose="020B0604020202020204" pitchFamily="34" charset="0"/>
              </a:rPr>
              <a:t>- podatke </a:t>
            </a:r>
            <a:r>
              <a:rPr lang="sl-SI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nastanitvenem obratu </a:t>
            </a:r>
            <a:r>
              <a:rPr lang="sl-SI" sz="1800" b="1" dirty="0">
                <a:latin typeface="Arial" panose="020B0604020202020204" pitchFamily="34" charset="0"/>
                <a:cs typeface="Arial" panose="020B0604020202020204" pitchFamily="34" charset="0"/>
              </a:rPr>
              <a:t>pa </a:t>
            </a:r>
            <a:r>
              <a:rPr lang="sl-SI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končanem mesecu, ko ste prvič poročali dnevne podatke o gostih</a:t>
            </a:r>
            <a:r>
              <a:rPr lang="sl-SI" sz="1800" b="1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67544" y="1155290"/>
            <a:ext cx="7398053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l-SI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 2: </a:t>
            </a:r>
            <a:r>
              <a:rPr lang="sl-SI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Novi</a:t>
            </a: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gostitelji 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81" y="4803241"/>
            <a:ext cx="796860" cy="117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57" y="5391169"/>
            <a:ext cx="270792" cy="223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942308" y="6123370"/>
            <a:ext cx="2880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b="1" dirty="0" smtClean="0"/>
              <a:t>Prijava v </a:t>
            </a:r>
            <a:r>
              <a:rPr lang="sl-SI" b="1" dirty="0" smtClean="0">
                <a:solidFill>
                  <a:srgbClr val="0070C0"/>
                </a:solidFill>
              </a:rPr>
              <a:t>PRS</a:t>
            </a:r>
            <a:r>
              <a:rPr lang="sl-SI" b="1" dirty="0" smtClean="0"/>
              <a:t> in </a:t>
            </a:r>
            <a:r>
              <a:rPr lang="sl-SI" b="1" dirty="0" smtClean="0">
                <a:solidFill>
                  <a:srgbClr val="0070C0"/>
                </a:solidFill>
              </a:rPr>
              <a:t>RNO</a:t>
            </a:r>
            <a:r>
              <a:rPr lang="sl-SI" b="1" dirty="0" smtClean="0"/>
              <a:t> </a:t>
            </a:r>
          </a:p>
          <a:p>
            <a:pPr algn="ctr"/>
            <a:r>
              <a:rPr lang="sl-SI" b="1" dirty="0" smtClean="0"/>
              <a:t>7. 2. 2018 </a:t>
            </a:r>
            <a:endParaRPr lang="sl-SI" b="1" dirty="0"/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086" y="5227266"/>
            <a:ext cx="1121726" cy="910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853581" y="5426848"/>
            <a:ext cx="850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  </a:t>
            </a:r>
            <a:r>
              <a:rPr lang="sl-SI" b="1" dirty="0" smtClean="0"/>
              <a:t>RNO</a:t>
            </a:r>
            <a:endParaRPr lang="sl-SI" b="1" dirty="0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763" y="5391168"/>
            <a:ext cx="270792" cy="223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862606" y="4646207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b="1" dirty="0" smtClean="0"/>
              <a:t>Poročanje o gostih  od 8. 2. 2018</a:t>
            </a:r>
            <a:endParaRPr lang="sl-SI" sz="1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644008" y="5947648"/>
            <a:ext cx="2656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b="1" dirty="0" smtClean="0"/>
              <a:t>Poročanje o NO </a:t>
            </a:r>
          </a:p>
          <a:p>
            <a:pPr algn="ctr"/>
            <a:r>
              <a:rPr lang="sl-SI" sz="1400" b="1" dirty="0" smtClean="0"/>
              <a:t>od 1. 3. 2018 za februar 2018</a:t>
            </a:r>
            <a:endParaRPr lang="sl-SI" sz="1400" b="1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302" y="4919524"/>
            <a:ext cx="796860" cy="117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105" y="5163852"/>
            <a:ext cx="1980220" cy="149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105" y="5824177"/>
            <a:ext cx="1980220" cy="149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360" y="4907817"/>
            <a:ext cx="1834920" cy="1323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578" y="4571590"/>
            <a:ext cx="1067749" cy="336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 bwMode="auto">
          <a:xfrm>
            <a:off x="2094436" y="4890931"/>
            <a:ext cx="2880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sl-SI" b="1" dirty="0" smtClean="0"/>
              <a:t>&amp;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61897" y="6549696"/>
            <a:ext cx="5082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l-SI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sl-SI" sz="1400" b="1" dirty="0" smtClean="0"/>
              <a:t>* </a:t>
            </a:r>
            <a:r>
              <a:rPr lang="sl-SI" sz="1400" b="1" dirty="0" smtClean="0">
                <a:solidFill>
                  <a:srgbClr val="C00000"/>
                </a:solidFill>
              </a:rPr>
              <a:t>Od SURS-a v izpolnjevanje ne boste prejeli vprašalnikov</a:t>
            </a:r>
            <a:endParaRPr lang="sl-SI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72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 smtClean="0">
                <a:latin typeface="Arial" panose="020B0604020202020204" pitchFamily="34" charset="0"/>
                <a:cs typeface="Arial" panose="020B0604020202020204" pitchFamily="34" charset="0"/>
              </a:rPr>
              <a:t>Kakšne </a:t>
            </a:r>
            <a:r>
              <a:rPr lang="sl-SI" b="1" dirty="0">
                <a:latin typeface="Arial" panose="020B0604020202020204" pitchFamily="34" charset="0"/>
                <a:cs typeface="Arial" panose="020B0604020202020204" pitchFamily="34" charset="0"/>
              </a:rPr>
              <a:t>izboljšave prinaša nov sistem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sl-SI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Podatke boste sporočili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enkrat za več namenov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Opustitev papirnih (zbirnih) 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vprašalnikov.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Boljšo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urejenost in strukturiranost podatkov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ki jih tudi sami lahko uporabite za pregled vašega poslovanja.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Hitrejšo in zanesljivejšo 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oddajo podatkov.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Vpogled v oddana 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poročila.</a:t>
            </a:r>
          </a:p>
          <a:p>
            <a:pPr marL="0" indent="0">
              <a:buNone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06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966"/>
            <a:ext cx="8229600" cy="1223963"/>
          </a:xfrm>
        </p:spPr>
        <p:txBody>
          <a:bodyPr/>
          <a:lstStyle/>
          <a:p>
            <a:r>
              <a:rPr lang="sl-SI" b="1" dirty="0" smtClean="0">
                <a:solidFill>
                  <a:srgbClr val="0070C0"/>
                </a:solidFill>
              </a:rPr>
              <a:t>Več informacij:</a:t>
            </a:r>
            <a:endParaRPr lang="sl-SI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980728"/>
            <a:ext cx="8229600" cy="568863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 spletnem naslovu AJPES:</a:t>
            </a:r>
          </a:p>
          <a:p>
            <a:pPr marL="0" indent="0">
              <a:buNone/>
            </a:pPr>
            <a:r>
              <a:rPr lang="sl-SI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https://www.ajpes.si/Registri/Drugi_registri/Register_nastanitvenih_obratov</a:t>
            </a:r>
          </a:p>
          <a:p>
            <a:pPr marL="0" indent="0">
              <a:buNone/>
            </a:pPr>
            <a:r>
              <a:rPr lang="sl-SI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https</a:t>
            </a:r>
            <a:r>
              <a:rPr lang="sl-SI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://www.ajpes.si/Statistike/Porocanje_o_gostih_in_prenocitvah/Splosno</a:t>
            </a:r>
          </a:p>
          <a:p>
            <a:endParaRPr lang="sl-SI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 spletnem naslovu POLICIJE:</a:t>
            </a:r>
          </a:p>
          <a:p>
            <a:pPr marL="358775" indent="0">
              <a:buNone/>
            </a:pPr>
            <a:r>
              <a:rPr lang="sl-SI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sl-SI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www.policija.si/index.php/sl/egost/85985-nov-zakon-o-prijavi-prebivalia-bo-poenostavil-prijavljanje-gostov</a:t>
            </a:r>
          </a:p>
          <a:p>
            <a:pPr marL="358775" indent="0">
              <a:buNone/>
            </a:pPr>
            <a:endParaRPr lang="sl-SI" sz="1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000" b="1" dirty="0">
                <a:latin typeface="Arial" panose="020B0604020202020204" pitchFamily="34" charset="0"/>
                <a:cs typeface="Arial" panose="020B0604020202020204" pitchFamily="34" charset="0"/>
              </a:rPr>
              <a:t>SURS-</a:t>
            </a:r>
            <a:r>
              <a:rPr lang="sl-SI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ova</a:t>
            </a:r>
            <a:r>
              <a:rPr lang="sl-SI" sz="2000" b="1" dirty="0">
                <a:latin typeface="Arial" panose="020B0604020202020204" pitchFamily="34" charset="0"/>
                <a:cs typeface="Arial" panose="020B0604020202020204" pitchFamily="34" charset="0"/>
              </a:rPr>
              <a:t> spletna stran – Oddajanje podatkov –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000" b="1" dirty="0">
                <a:latin typeface="Arial" panose="020B0604020202020204" pitchFamily="34" charset="0"/>
                <a:cs typeface="Arial" panose="020B0604020202020204" pitchFamily="34" charset="0"/>
              </a:rPr>
              <a:t>Pogosta 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vprašanja</a:t>
            </a:r>
          </a:p>
          <a:p>
            <a:pPr marL="358775" indent="0">
              <a:buNone/>
            </a:pPr>
            <a:r>
              <a:rPr lang="sl-SI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http://www.stat.si/StatWeb/DataCollection</a:t>
            </a:r>
          </a:p>
          <a:p>
            <a:endParaRPr lang="sl-SI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 zgibankah o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RNO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sistemu </a:t>
            </a:r>
            <a:endParaRPr lang="sl-S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sl-SI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eTurizem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AJPES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Policija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SURS</a:t>
            </a:r>
            <a:endParaRPr lang="sl-SI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Kontakt na SURS-u:</a:t>
            </a:r>
          </a:p>
          <a:p>
            <a:pPr marL="0" indent="0">
              <a:buNone/>
            </a:pPr>
            <a:r>
              <a:rPr lang="sl-SI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sl-SI" sz="2000" b="1" dirty="0" err="1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turizem.surs@gov.si</a:t>
            </a: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sl-SI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277" y="4373780"/>
            <a:ext cx="4068959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297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predloga_SU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ppt_predloga_SURS</Template>
  <TotalTime>241</TotalTime>
  <Words>669</Words>
  <Application>Microsoft Office PowerPoint</Application>
  <PresentationFormat>On-screen Show (4:3)</PresentationFormat>
  <Paragraphs>105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ppt_predloga_SURS</vt:lpstr>
      <vt:lpstr>PowerPoint Presentation</vt:lpstr>
      <vt:lpstr>Vaši podatki so za državo izjemnega pomena</vt:lpstr>
      <vt:lpstr>Sporočanje statističnih podatkov – trenutno stanje</vt:lpstr>
      <vt:lpstr>Sporočanje podatkov po vzpostavitvi sistema</vt:lpstr>
      <vt:lpstr>Prehodno obdobje</vt:lpstr>
      <vt:lpstr>Prehodno obdobje</vt:lpstr>
      <vt:lpstr>Prehodno obdobje</vt:lpstr>
      <vt:lpstr>Kakšne izboljšave prinaša nov sistem</vt:lpstr>
      <vt:lpstr>Več informacij: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Matija Prijatelj</dc:creator>
  <cp:lastModifiedBy>Apolonija Oblak Flander</cp:lastModifiedBy>
  <cp:revision>73</cp:revision>
  <cp:lastPrinted>2017-10-23T08:59:10Z</cp:lastPrinted>
  <dcterms:created xsi:type="dcterms:W3CDTF">2017-10-20T12:37:06Z</dcterms:created>
  <dcterms:modified xsi:type="dcterms:W3CDTF">2017-11-07T13:58:24Z</dcterms:modified>
</cp:coreProperties>
</file>