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7" r:id="rId6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E6F9"/>
    <a:srgbClr val="FBE7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D627-39B6-4AA3-8257-AA9EDC91E585}" type="datetimeFigureOut">
              <a:rPr lang="sl-SI" smtClean="0"/>
              <a:t>17. 11. 2017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76C9D-45E1-4484-BF53-9D961981F5F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87434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D627-39B6-4AA3-8257-AA9EDC91E585}" type="datetimeFigureOut">
              <a:rPr lang="sl-SI" smtClean="0"/>
              <a:t>17. 11. 2017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76C9D-45E1-4484-BF53-9D961981F5F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33016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D627-39B6-4AA3-8257-AA9EDC91E585}" type="datetimeFigureOut">
              <a:rPr lang="sl-SI" smtClean="0"/>
              <a:t>17. 11. 2017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76C9D-45E1-4484-BF53-9D961981F5F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40416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D627-39B6-4AA3-8257-AA9EDC91E585}" type="datetimeFigureOut">
              <a:rPr lang="sl-SI" smtClean="0"/>
              <a:t>17. 11. 2017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76C9D-45E1-4484-BF53-9D961981F5F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24377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D627-39B6-4AA3-8257-AA9EDC91E585}" type="datetimeFigureOut">
              <a:rPr lang="sl-SI" smtClean="0"/>
              <a:t>17. 11. 2017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76C9D-45E1-4484-BF53-9D961981F5F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1613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D627-39B6-4AA3-8257-AA9EDC91E585}" type="datetimeFigureOut">
              <a:rPr lang="sl-SI" smtClean="0"/>
              <a:t>17. 11. 2017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76C9D-45E1-4484-BF53-9D961981F5F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60360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D627-39B6-4AA3-8257-AA9EDC91E585}" type="datetimeFigureOut">
              <a:rPr lang="sl-SI" smtClean="0"/>
              <a:t>17. 11. 2017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76C9D-45E1-4484-BF53-9D961981F5F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20961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D627-39B6-4AA3-8257-AA9EDC91E585}" type="datetimeFigureOut">
              <a:rPr lang="sl-SI" smtClean="0"/>
              <a:t>17. 11. 2017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76C9D-45E1-4484-BF53-9D961981F5F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16997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D627-39B6-4AA3-8257-AA9EDC91E585}" type="datetimeFigureOut">
              <a:rPr lang="sl-SI" smtClean="0"/>
              <a:t>17. 11. 2017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76C9D-45E1-4484-BF53-9D961981F5F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96886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D627-39B6-4AA3-8257-AA9EDC91E585}" type="datetimeFigureOut">
              <a:rPr lang="sl-SI" smtClean="0"/>
              <a:t>17. 11. 2017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76C9D-45E1-4484-BF53-9D961981F5F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71323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D627-39B6-4AA3-8257-AA9EDC91E585}" type="datetimeFigureOut">
              <a:rPr lang="sl-SI" smtClean="0"/>
              <a:t>17. 11. 2017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76C9D-45E1-4484-BF53-9D961981F5F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58865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AD627-39B6-4AA3-8257-AA9EDC91E585}" type="datetimeFigureOut">
              <a:rPr lang="sl-SI" smtClean="0"/>
              <a:t>17. 11. 2017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76C9D-45E1-4484-BF53-9D961981F5F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90304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taksa.si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0E6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212409"/>
            <a:ext cx="9252520" cy="298543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sl-SI" sz="4400" b="1" dirty="0"/>
              <a:t>Posvet o novostih na področju registracije nastanitvenih obratov in poročanja v turizmu</a:t>
            </a:r>
          </a:p>
          <a:p>
            <a:pPr algn="ctr"/>
            <a:endParaRPr lang="sl-SI" sz="2000" b="1" dirty="0"/>
          </a:p>
          <a:p>
            <a:pPr algn="ctr"/>
            <a:endParaRPr lang="sl-SI" sz="3600" i="1" dirty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9392"/>
            <a:ext cx="9153188" cy="192147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50800" dir="5400000" sx="1000" sy="1000" algn="ctr" rotWithShape="0">
              <a:srgbClr val="000000"/>
            </a:outerShdw>
          </a:effectLst>
          <a:ex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32781"/>
            <a:ext cx="9160438" cy="1452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6798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0E6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212409"/>
            <a:ext cx="9252520" cy="95410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endParaRPr lang="sl-SI" sz="2000" b="1" dirty="0"/>
          </a:p>
          <a:p>
            <a:pPr algn="ctr"/>
            <a:endParaRPr lang="sl-SI" sz="3600" i="1" dirty="0">
              <a:solidFill>
                <a:schemeClr val="tx2"/>
              </a:solidFill>
            </a:endParaRPr>
          </a:p>
        </p:txBody>
      </p:sp>
      <p:sp>
        <p:nvSpPr>
          <p:cNvPr id="3" name="Pravokotnik 2">
            <a:extLst>
              <a:ext uri="{FF2B5EF4-FFF2-40B4-BE49-F238E27FC236}">
                <a16:creationId xmlns:a16="http://schemas.microsoft.com/office/drawing/2014/main" id="{C92F28F2-43D6-485D-8992-F8F29A718EE1}"/>
              </a:ext>
            </a:extLst>
          </p:cNvPr>
          <p:cNvSpPr/>
          <p:nvPr/>
        </p:nvSpPr>
        <p:spPr>
          <a:xfrm>
            <a:off x="323528" y="1613119"/>
            <a:ext cx="8568952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2800" b="1" u="sng" dirty="0"/>
              <a:t>POROČILO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l-SI" sz="2800" dirty="0"/>
              <a:t>po vpisu v RNO in s pričetkom uporabe aplikacije </a:t>
            </a:r>
            <a:r>
              <a:rPr lang="sl-SI" sz="2800" dirty="0" err="1"/>
              <a:t>eTurizem</a:t>
            </a:r>
            <a:r>
              <a:rPr lang="sl-SI" sz="2800" dirty="0"/>
              <a:t>, NO občinam </a:t>
            </a:r>
            <a:r>
              <a:rPr lang="sl-SI" sz="2800" b="1" dirty="0"/>
              <a:t>NE POŠILJAJO </a:t>
            </a:r>
            <a:r>
              <a:rPr lang="sl-SI" sz="2800" dirty="0"/>
              <a:t>več mesečnih poročil (preko aplikacije </a:t>
            </a:r>
            <a:r>
              <a:rPr lang="sl-SI" sz="2800" dirty="0">
                <a:hlinkClick r:id="rId2"/>
              </a:rPr>
              <a:t>www.ttaksa.si</a:t>
            </a:r>
            <a:r>
              <a:rPr lang="sl-SI" sz="2800" dirty="0"/>
              <a:t>) → občine bodo podatke pridobivale na dnevni oz. mesečni ravni iz aplikacije </a:t>
            </a:r>
            <a:r>
              <a:rPr lang="sl-SI" sz="2800" dirty="0" err="1"/>
              <a:t>eTurizem</a:t>
            </a:r>
            <a:r>
              <a:rPr lang="sl-SI" sz="2800" dirty="0"/>
              <a:t> oz. s strani AJPES-a</a:t>
            </a:r>
          </a:p>
          <a:p>
            <a:pPr lvl="1"/>
            <a:r>
              <a:rPr lang="sl-SI" sz="2800" dirty="0"/>
              <a:t>→ lažje planiranje promocijskih aktivnosti</a:t>
            </a:r>
          </a:p>
          <a:p>
            <a:pPr lvl="1"/>
            <a:endParaRPr lang="sl-SI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l-SI" sz="2800" dirty="0"/>
              <a:t>v prehodnem obdobju NO poročajo po obstoječem sistemu</a:t>
            </a:r>
          </a:p>
          <a:p>
            <a:pPr lvl="1"/>
            <a:endParaRPr lang="sl-SI" dirty="0"/>
          </a:p>
          <a:p>
            <a:pPr lvl="1">
              <a:buFont typeface="Arial" panose="020B0604020202020204" pitchFamily="34" charset="0"/>
              <a:buChar char="•"/>
            </a:pPr>
            <a:endParaRPr lang="sl-SI" sz="1400" dirty="0"/>
          </a:p>
        </p:txBody>
      </p:sp>
      <p:sp>
        <p:nvSpPr>
          <p:cNvPr id="5" name="Pravokotnik 4">
            <a:extLst>
              <a:ext uri="{FF2B5EF4-FFF2-40B4-BE49-F238E27FC236}">
                <a16:creationId xmlns:a16="http://schemas.microsoft.com/office/drawing/2014/main" id="{8E5A8844-9B69-4A99-A83E-773B1F5A338E}"/>
              </a:ext>
            </a:extLst>
          </p:cNvPr>
          <p:cNvSpPr/>
          <p:nvPr/>
        </p:nvSpPr>
        <p:spPr>
          <a:xfrm>
            <a:off x="179512" y="343978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sz="3600" b="1" dirty="0"/>
              <a:t>POROČANJE IN PLAČILO TURISTIČNE</a:t>
            </a:r>
          </a:p>
          <a:p>
            <a:pPr algn="ctr"/>
            <a:r>
              <a:rPr lang="sl-SI" sz="3600" b="1" dirty="0"/>
              <a:t>TAKSE OBČINAM</a:t>
            </a:r>
            <a:endParaRPr lang="sl-SI" sz="3600" dirty="0"/>
          </a:p>
        </p:txBody>
      </p:sp>
    </p:spTree>
    <p:extLst>
      <p:ext uri="{BB962C8B-B14F-4D97-AF65-F5344CB8AC3E}">
        <p14:creationId xmlns:p14="http://schemas.microsoft.com/office/powerpoint/2010/main" val="2746264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0E6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212409"/>
            <a:ext cx="9252520" cy="95410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endParaRPr lang="sl-SI" sz="2000" b="1" dirty="0"/>
          </a:p>
          <a:p>
            <a:pPr algn="ctr"/>
            <a:endParaRPr lang="sl-SI" sz="3600" i="1" dirty="0">
              <a:solidFill>
                <a:schemeClr val="tx2"/>
              </a:solidFill>
            </a:endParaRPr>
          </a:p>
        </p:txBody>
      </p:sp>
      <p:sp>
        <p:nvSpPr>
          <p:cNvPr id="3" name="Pravokotnik 2">
            <a:extLst>
              <a:ext uri="{FF2B5EF4-FFF2-40B4-BE49-F238E27FC236}">
                <a16:creationId xmlns:a16="http://schemas.microsoft.com/office/drawing/2014/main" id="{C92F28F2-43D6-485D-8992-F8F29A718EE1}"/>
              </a:ext>
            </a:extLst>
          </p:cNvPr>
          <p:cNvSpPr/>
          <p:nvPr/>
        </p:nvSpPr>
        <p:spPr>
          <a:xfrm>
            <a:off x="341784" y="2060848"/>
            <a:ext cx="856895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2800" b="1" u="sng" dirty="0"/>
              <a:t>PLAČILO TURISTIČNE TAKSE</a:t>
            </a:r>
          </a:p>
          <a:p>
            <a:endParaRPr lang="sl-SI" sz="2800" b="1" u="sng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sl-SI" sz="2800" b="1" dirty="0"/>
              <a:t>sistem plačila ostaja enak:</a:t>
            </a:r>
            <a:r>
              <a:rPr lang="sl-SI" sz="2800" dirty="0"/>
              <a:t> do 25. dne v tekočem mesecu je potrebno nakazati višino obračunane turistične takse za pretekli mesec na TRR občine</a:t>
            </a:r>
          </a:p>
          <a:p>
            <a:pPr lvl="1"/>
            <a:endParaRPr lang="sl-SI" sz="28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sl-SI" sz="2800" dirty="0"/>
              <a:t>vsi podatki bodo navedeni na spletnih straneh posameznih občin</a:t>
            </a:r>
          </a:p>
          <a:p>
            <a:pPr lvl="1"/>
            <a:endParaRPr lang="sl-SI" dirty="0"/>
          </a:p>
          <a:p>
            <a:pPr lvl="1">
              <a:buFont typeface="Arial" panose="020B0604020202020204" pitchFamily="34" charset="0"/>
              <a:buChar char="•"/>
            </a:pPr>
            <a:endParaRPr lang="sl-SI" sz="1400" dirty="0"/>
          </a:p>
        </p:txBody>
      </p:sp>
      <p:sp>
        <p:nvSpPr>
          <p:cNvPr id="5" name="Pravokotnik 4">
            <a:extLst>
              <a:ext uri="{FF2B5EF4-FFF2-40B4-BE49-F238E27FC236}">
                <a16:creationId xmlns:a16="http://schemas.microsoft.com/office/drawing/2014/main" id="{8E5A8844-9B69-4A99-A83E-773B1F5A338E}"/>
              </a:ext>
            </a:extLst>
          </p:cNvPr>
          <p:cNvSpPr/>
          <p:nvPr/>
        </p:nvSpPr>
        <p:spPr>
          <a:xfrm>
            <a:off x="179512" y="343978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sz="3600" b="1" dirty="0"/>
              <a:t>POROČANJE IN PLAČILO TURISTIČNE</a:t>
            </a:r>
          </a:p>
          <a:p>
            <a:pPr algn="ctr"/>
            <a:r>
              <a:rPr lang="sl-SI" sz="3600" b="1" dirty="0"/>
              <a:t>TAKSE OBČINAM</a:t>
            </a:r>
            <a:endParaRPr lang="sl-SI" sz="3600" dirty="0"/>
          </a:p>
        </p:txBody>
      </p:sp>
    </p:spTree>
    <p:extLst>
      <p:ext uri="{BB962C8B-B14F-4D97-AF65-F5344CB8AC3E}">
        <p14:creationId xmlns:p14="http://schemas.microsoft.com/office/powerpoint/2010/main" val="1840994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0E6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212409"/>
            <a:ext cx="9252520" cy="95410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endParaRPr lang="sl-SI" sz="2000" b="1" dirty="0"/>
          </a:p>
          <a:p>
            <a:pPr algn="ctr"/>
            <a:endParaRPr lang="sl-SI" sz="3600" i="1" dirty="0">
              <a:solidFill>
                <a:schemeClr val="tx2"/>
              </a:solidFill>
            </a:endParaRPr>
          </a:p>
        </p:txBody>
      </p:sp>
      <p:sp>
        <p:nvSpPr>
          <p:cNvPr id="3" name="Pravokotnik 2">
            <a:extLst>
              <a:ext uri="{FF2B5EF4-FFF2-40B4-BE49-F238E27FC236}">
                <a16:creationId xmlns:a16="http://schemas.microsoft.com/office/drawing/2014/main" id="{C92F28F2-43D6-485D-8992-F8F29A718EE1}"/>
              </a:ext>
            </a:extLst>
          </p:cNvPr>
          <p:cNvSpPr/>
          <p:nvPr/>
        </p:nvSpPr>
        <p:spPr>
          <a:xfrm>
            <a:off x="341784" y="2060848"/>
            <a:ext cx="85689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sl-SI" dirty="0"/>
          </a:p>
          <a:p>
            <a:pPr lvl="1">
              <a:buFont typeface="Arial" panose="020B0604020202020204" pitchFamily="34" charset="0"/>
              <a:buChar char="•"/>
            </a:pPr>
            <a:endParaRPr lang="sl-SI" sz="1400" dirty="0"/>
          </a:p>
        </p:txBody>
      </p:sp>
      <p:sp>
        <p:nvSpPr>
          <p:cNvPr id="5" name="Pravokotnik 4">
            <a:extLst>
              <a:ext uri="{FF2B5EF4-FFF2-40B4-BE49-F238E27FC236}">
                <a16:creationId xmlns:a16="http://schemas.microsoft.com/office/drawing/2014/main" id="{8E5A8844-9B69-4A99-A83E-773B1F5A338E}"/>
              </a:ext>
            </a:extLst>
          </p:cNvPr>
          <p:cNvSpPr/>
          <p:nvPr/>
        </p:nvSpPr>
        <p:spPr>
          <a:xfrm>
            <a:off x="395536" y="2689462"/>
            <a:ext cx="84249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sz="9600" dirty="0"/>
              <a:t>VPRAŠANJA</a:t>
            </a:r>
          </a:p>
        </p:txBody>
      </p:sp>
      <p:pic>
        <p:nvPicPr>
          <p:cNvPr id="6" name="Picture 2" descr="Image result for QUESTION MARKS">
            <a:extLst>
              <a:ext uri="{FF2B5EF4-FFF2-40B4-BE49-F238E27FC236}">
                <a16:creationId xmlns:a16="http://schemas.microsoft.com/office/drawing/2014/main" id="{A964043F-E93D-4644-8A98-B89DC3C8EB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35702">
            <a:off x="6952187" y="782583"/>
            <a:ext cx="1559502" cy="1262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7585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0E6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212409"/>
            <a:ext cx="9252520" cy="95410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endParaRPr lang="sl-SI" sz="2000" b="1" dirty="0"/>
          </a:p>
          <a:p>
            <a:pPr algn="ctr"/>
            <a:endParaRPr lang="sl-SI" sz="3600" i="1" dirty="0">
              <a:solidFill>
                <a:schemeClr val="tx2"/>
              </a:solidFill>
            </a:endParaRPr>
          </a:p>
        </p:txBody>
      </p:sp>
      <p:sp>
        <p:nvSpPr>
          <p:cNvPr id="3" name="Pravokotnik 2">
            <a:extLst>
              <a:ext uri="{FF2B5EF4-FFF2-40B4-BE49-F238E27FC236}">
                <a16:creationId xmlns:a16="http://schemas.microsoft.com/office/drawing/2014/main" id="{C92F28F2-43D6-485D-8992-F8F29A718EE1}"/>
              </a:ext>
            </a:extLst>
          </p:cNvPr>
          <p:cNvSpPr/>
          <p:nvPr/>
        </p:nvSpPr>
        <p:spPr>
          <a:xfrm>
            <a:off x="341784" y="2060848"/>
            <a:ext cx="85689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sl-SI" dirty="0"/>
          </a:p>
          <a:p>
            <a:pPr lvl="1">
              <a:buFont typeface="Arial" panose="020B0604020202020204" pitchFamily="34" charset="0"/>
              <a:buChar char="•"/>
            </a:pPr>
            <a:endParaRPr lang="sl-SI" sz="1400" dirty="0"/>
          </a:p>
        </p:txBody>
      </p:sp>
      <p:sp>
        <p:nvSpPr>
          <p:cNvPr id="5" name="Pravokotnik 4">
            <a:extLst>
              <a:ext uri="{FF2B5EF4-FFF2-40B4-BE49-F238E27FC236}">
                <a16:creationId xmlns:a16="http://schemas.microsoft.com/office/drawing/2014/main" id="{8E5A8844-9B69-4A99-A83E-773B1F5A338E}"/>
              </a:ext>
            </a:extLst>
          </p:cNvPr>
          <p:cNvSpPr/>
          <p:nvPr/>
        </p:nvSpPr>
        <p:spPr>
          <a:xfrm>
            <a:off x="359532" y="4843026"/>
            <a:ext cx="84249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sz="5400" dirty="0">
                <a:latin typeface="+mj-lt"/>
              </a:rPr>
              <a:t>GRADIVO</a:t>
            </a:r>
          </a:p>
          <a:p>
            <a:pPr algn="ctr"/>
            <a:r>
              <a:rPr lang="sl-SI" sz="5400" dirty="0">
                <a:latin typeface="+mj-lt"/>
              </a:rPr>
              <a:t>www.portoroz.si</a:t>
            </a:r>
          </a:p>
        </p:txBody>
      </p:sp>
      <p:pic>
        <p:nvPicPr>
          <p:cNvPr id="9" name="Slika 8">
            <a:extLst>
              <a:ext uri="{FF2B5EF4-FFF2-40B4-BE49-F238E27FC236}">
                <a16:creationId xmlns:a16="http://schemas.microsoft.com/office/drawing/2014/main" id="{48C8DB05-D6BA-40B8-856B-2E9D1C5B5F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8720705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976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128</Words>
  <Application>Microsoft Office PowerPoint</Application>
  <PresentationFormat>Diaprojekcija na zaslonu (4:3)</PresentationFormat>
  <Paragraphs>18</Paragraphs>
  <Slides>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Company>MOK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Tamara Kozlovič</dc:creator>
  <cp:lastModifiedBy>Lea</cp:lastModifiedBy>
  <cp:revision>13</cp:revision>
  <dcterms:created xsi:type="dcterms:W3CDTF">2017-10-23T09:24:50Z</dcterms:created>
  <dcterms:modified xsi:type="dcterms:W3CDTF">2017-11-17T10:42:47Z</dcterms:modified>
</cp:coreProperties>
</file>